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72" r:id="rId8"/>
    <p:sldId id="273" r:id="rId9"/>
    <p:sldId id="275" r:id="rId10"/>
    <p:sldId id="276" r:id="rId11"/>
    <p:sldId id="27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CC0577-318D-4B73-98FE-CA44ABD7E3CD}" type="datetimeFigureOut">
              <a:rPr lang="el-GR" smtClean="0"/>
              <a:pPr/>
              <a:t>10/5/2021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C61502-3D2F-4F1D-AD1F-41FFDB09EFC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C0577-318D-4B73-98FE-CA44ABD7E3CD}" type="datetimeFigureOut">
              <a:rPr lang="el-GR" smtClean="0"/>
              <a:pPr/>
              <a:t>10/5/2021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61502-3D2F-4F1D-AD1F-41FFDB09EFC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64705"/>
            <a:ext cx="7772400" cy="2304255"/>
          </a:xfrm>
        </p:spPr>
        <p:txBody>
          <a:bodyPr>
            <a:normAutofit/>
          </a:bodyPr>
          <a:lstStyle/>
          <a:p>
            <a:r>
              <a:rPr lang="en-US" sz="2800" b="1" dirty="0" smtClean="0"/>
              <a:t>The Necessity of Using School Leadership of Social Justice for the Inclusion of Refugee and Migrant Students in the Greek Schools</a:t>
            </a:r>
            <a:endParaRPr lang="el-GR" sz="2800" b="1" dirty="0"/>
          </a:p>
        </p:txBody>
      </p:sp>
      <p:sp>
        <p:nvSpPr>
          <p:cNvPr id="3" name="2 - Υπότιτλος"/>
          <p:cNvSpPr>
            <a:spLocks noGrp="1"/>
          </p:cNvSpPr>
          <p:nvPr>
            <p:ph type="subTitle" idx="1"/>
          </p:nvPr>
        </p:nvSpPr>
        <p:spPr>
          <a:xfrm>
            <a:off x="1371600" y="2780928"/>
            <a:ext cx="6400800" cy="3816424"/>
          </a:xfrm>
        </p:spPr>
        <p:txBody>
          <a:bodyPr/>
          <a:lstStyle/>
          <a:p>
            <a:r>
              <a:rPr lang="en-US" sz="2400" b="1" dirty="0" err="1" smtClean="0">
                <a:solidFill>
                  <a:schemeClr val="tx2">
                    <a:lumMod val="75000"/>
                  </a:schemeClr>
                </a:solidFill>
              </a:rPr>
              <a:t>Argyro</a:t>
            </a:r>
            <a:r>
              <a:rPr lang="en-US" sz="2400" b="1" dirty="0" smtClean="0">
                <a:solidFill>
                  <a:schemeClr val="tx2">
                    <a:lumMod val="75000"/>
                  </a:schemeClr>
                </a:solidFill>
              </a:rPr>
              <a:t> </a:t>
            </a:r>
            <a:r>
              <a:rPr lang="en-US" sz="2400" b="1" dirty="0" err="1" smtClean="0">
                <a:solidFill>
                  <a:schemeClr val="tx2">
                    <a:lumMod val="75000"/>
                  </a:schemeClr>
                </a:solidFill>
              </a:rPr>
              <a:t>Rentzi</a:t>
            </a:r>
            <a:endParaRPr lang="el-GR" sz="2400" b="1" dirty="0" smtClean="0">
              <a:solidFill>
                <a:schemeClr val="tx2">
                  <a:lumMod val="75000"/>
                </a:schemeClr>
              </a:solidFill>
            </a:endParaRPr>
          </a:p>
          <a:p>
            <a:r>
              <a:rPr lang="en-US" sz="2400" b="1" dirty="0" smtClean="0">
                <a:solidFill>
                  <a:schemeClr val="tx2">
                    <a:lumMod val="75000"/>
                  </a:schemeClr>
                </a:solidFill>
              </a:rPr>
              <a:t>Preschool Teacher</a:t>
            </a:r>
          </a:p>
          <a:p>
            <a:endParaRPr lang="en-US" sz="2400" b="1" dirty="0" smtClean="0">
              <a:solidFill>
                <a:schemeClr val="tx2">
                  <a:lumMod val="75000"/>
                </a:schemeClr>
              </a:solidFill>
            </a:endParaRPr>
          </a:p>
          <a:p>
            <a:r>
              <a:rPr lang="en-US" sz="2400" b="1" dirty="0" smtClean="0">
                <a:solidFill>
                  <a:schemeClr val="tx2">
                    <a:lumMod val="75000"/>
                  </a:schemeClr>
                </a:solidFill>
              </a:rPr>
              <a:t> </a:t>
            </a:r>
            <a:r>
              <a:rPr lang="en-US" sz="2400" b="1" i="1" dirty="0" smtClean="0">
                <a:solidFill>
                  <a:schemeClr val="tx2">
                    <a:lumMod val="75000"/>
                  </a:schemeClr>
                </a:solidFill>
              </a:rPr>
              <a:t>c. </a:t>
            </a:r>
            <a:r>
              <a:rPr lang="en-US" sz="2400" b="1" i="1" dirty="0" err="1" smtClean="0">
                <a:solidFill>
                  <a:schemeClr val="tx2">
                    <a:lumMod val="75000"/>
                  </a:schemeClr>
                </a:solidFill>
              </a:rPr>
              <a:t>Phd</a:t>
            </a:r>
            <a:r>
              <a:rPr lang="en-US" sz="2400" b="1" i="1" dirty="0" smtClean="0">
                <a:solidFill>
                  <a:schemeClr val="tx2">
                    <a:lumMod val="75000"/>
                  </a:schemeClr>
                </a:solidFill>
              </a:rPr>
              <a:t> in the field of School Leadership of Social Justice  (Alicante University)</a:t>
            </a:r>
            <a:endParaRPr lang="el-GR" sz="2400" b="1" i="1" dirty="0">
              <a:solidFill>
                <a:schemeClr val="tx2">
                  <a:lumMod val="75000"/>
                </a:schemeClr>
              </a:solidFill>
            </a:endParaRPr>
          </a:p>
          <a:p>
            <a:endParaRPr lang="el-GR" sz="2400" b="1" dirty="0" smtClean="0"/>
          </a:p>
          <a:p>
            <a:endParaRPr lang="en-US" sz="1800" b="1" dirty="0" smtClean="0">
              <a:solidFill>
                <a:schemeClr val="tx2">
                  <a:lumMod val="75000"/>
                </a:schemeClr>
              </a:solidFill>
            </a:endParaRPr>
          </a:p>
          <a:p>
            <a:endParaRPr lang="en-US" sz="1800" b="1" dirty="0" smtClean="0">
              <a:solidFill>
                <a:schemeClr val="tx2">
                  <a:lumMod val="75000"/>
                </a:schemeClr>
              </a:solidFill>
            </a:endParaRPr>
          </a:p>
          <a:p>
            <a:r>
              <a:rPr lang="en-US" sz="2000" b="1" dirty="0" smtClean="0">
                <a:solidFill>
                  <a:schemeClr val="tx2">
                    <a:lumMod val="75000"/>
                  </a:schemeClr>
                </a:solidFill>
              </a:rPr>
              <a:t>Greek Ministry of Education and Religious Affairs</a:t>
            </a:r>
            <a:endParaRPr lang="en-US" sz="2000" b="1" dirty="0">
              <a:solidFill>
                <a:schemeClr val="tx2">
                  <a:lumMod val="75000"/>
                </a:schemeClr>
              </a:solidFill>
            </a:endParaRPr>
          </a:p>
          <a:p>
            <a:endParaRPr lang="en-US" b="1" dirty="0" smtClean="0"/>
          </a:p>
          <a:p>
            <a:endParaRPr lang="en-US" b="1" dirty="0"/>
          </a:p>
          <a:p>
            <a:endParaRPr lang="en-US" b="1" dirty="0" smtClean="0"/>
          </a:p>
          <a:p>
            <a:endParaRPr lang="en-US" b="1" dirty="0"/>
          </a:p>
          <a:p>
            <a:endParaRPr lang="el-GR" b="1" dirty="0"/>
          </a:p>
        </p:txBody>
      </p:sp>
      <p:pic>
        <p:nvPicPr>
          <p:cNvPr id="5" name="Picture 1"/>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067944" y="5301208"/>
            <a:ext cx="791840" cy="720080"/>
          </a:xfrm>
          <a:prstGeom prst="rect">
            <a:avLst/>
          </a:prstGeom>
          <a:solidFill>
            <a:srgbClr val="FFFFFF"/>
          </a:solid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8229600" cy="1296144"/>
          </a:xfrm>
        </p:spPr>
        <p:txBody>
          <a:bodyPr>
            <a:normAutofit/>
          </a:bodyPr>
          <a:lstStyle/>
          <a:p>
            <a:r>
              <a:rPr lang="en-US" sz="2800" b="1" dirty="0" smtClean="0"/>
              <a:t>Using school leadership of social justice to include refugee and migrant students in the Greek schools</a:t>
            </a:r>
            <a:endParaRPr lang="el-GR" sz="2800" dirty="0"/>
          </a:p>
        </p:txBody>
      </p:sp>
      <p:sp>
        <p:nvSpPr>
          <p:cNvPr id="3" name="2 - Θέση περιεχομένου"/>
          <p:cNvSpPr>
            <a:spLocks noGrp="1"/>
          </p:cNvSpPr>
          <p:nvPr>
            <p:ph idx="1"/>
          </p:nvPr>
        </p:nvSpPr>
        <p:spPr>
          <a:xfrm>
            <a:off x="457200" y="1484784"/>
            <a:ext cx="8229600" cy="5373215"/>
          </a:xfrm>
        </p:spPr>
        <p:txBody>
          <a:bodyPr>
            <a:normAutofit/>
          </a:bodyPr>
          <a:lstStyle/>
          <a:p>
            <a:pPr>
              <a:buNone/>
            </a:pPr>
            <a:endParaRPr lang="el-GR" dirty="0" smtClean="0"/>
          </a:p>
          <a:p>
            <a:pPr algn="just">
              <a:buAutoNum type="arabicPeriod" startAt="3"/>
            </a:pPr>
            <a:r>
              <a:rPr lang="en-US" sz="1800" b="1" dirty="0" smtClean="0"/>
              <a:t>Inclusion of educational particularities in the educational programs</a:t>
            </a:r>
            <a:r>
              <a:rPr lang="en-US" sz="1800" dirty="0" smtClean="0"/>
              <a:t>: It is important to create and promote innovative educational programs, based on multicultural educational material, which is developed under the auspices of the Council of Europe and other international institutions, such as UNESCO. </a:t>
            </a:r>
          </a:p>
          <a:p>
            <a:pPr algn="just">
              <a:buNone/>
            </a:pPr>
            <a:r>
              <a:rPr lang="en-US" sz="1800" dirty="0" smtClean="0"/>
              <a:t>      </a:t>
            </a:r>
            <a:r>
              <a:rPr lang="en-US" sz="1800" b="1" i="1" dirty="0" smtClean="0">
                <a:solidFill>
                  <a:srgbClr val="7030A0"/>
                </a:solidFill>
              </a:rPr>
              <a:t>Teachers should realize that they should play the leading role in the cultural exchange process, developing and using strategies of understanding other cultures through education. They should encourage communication amongst pupils of all ethnic groups in order to create a pleasant learning environment, in which all of the children, depending on the cultural capital they bring with them, can develop their skills and interests </a:t>
            </a:r>
          </a:p>
          <a:p>
            <a:pPr>
              <a:buNone/>
            </a:pPr>
            <a:endParaRPr lang="el-GR" sz="1800" dirty="0" smtClean="0"/>
          </a:p>
          <a:p>
            <a:pPr algn="just">
              <a:buNone/>
            </a:pPr>
            <a:r>
              <a:rPr lang="en-US" sz="1800" dirty="0" smtClean="0"/>
              <a:t>4.  </a:t>
            </a:r>
            <a:r>
              <a:rPr lang="en-US" sz="1800" b="1" dirty="0" smtClean="0"/>
              <a:t>Creation of integration programs of refugee families / Opening the school to parents and community: </a:t>
            </a:r>
            <a:r>
              <a:rPr lang="en-US" sz="1800" dirty="0" smtClean="0"/>
              <a:t>it should be of primary importance for the school leadership to encourage personal relationships between children, teachers and their families in order to create teamwork dynamics and mutual acceptance. </a:t>
            </a:r>
          </a:p>
          <a:p>
            <a:pPr>
              <a:buAutoNum type="arabicPeriod" startAt="3"/>
            </a:pPr>
            <a:endParaRPr lang="en-US" sz="1800" dirty="0" smtClean="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i="1" dirty="0" smtClean="0"/>
              <a:t>THANK YOU FOR LISTENING!</a:t>
            </a:r>
            <a:endParaRPr lang="el-GR" b="1" i="1" dirty="0"/>
          </a:p>
        </p:txBody>
      </p:sp>
      <p:pic>
        <p:nvPicPr>
          <p:cNvPr id="4" name="3 - Θέση περιεχομένου" descr="914.jpg"/>
          <p:cNvPicPr>
            <a:picLocks noGrp="1" noChangeAspect="1"/>
          </p:cNvPicPr>
          <p:nvPr>
            <p:ph idx="1"/>
          </p:nvPr>
        </p:nvPicPr>
        <p:blipFill>
          <a:blip r:embed="rId2" cstate="print"/>
          <a:stretch>
            <a:fillRect/>
          </a:stretch>
        </p:blipFill>
        <p:spPr>
          <a:xfrm>
            <a:off x="1402065" y="1600200"/>
            <a:ext cx="6339870" cy="45259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dirty="0" smtClean="0"/>
              <a:t>Statistical Description of the Refugee and Migrant Children Flows in the Mediterranean Area</a:t>
            </a:r>
            <a:endParaRPr lang="el-GR" sz="2800" b="1" dirty="0"/>
          </a:p>
        </p:txBody>
      </p:sp>
      <p:sp>
        <p:nvSpPr>
          <p:cNvPr id="3" name="2 - Θέση περιεχομένου"/>
          <p:cNvSpPr>
            <a:spLocks noGrp="1"/>
          </p:cNvSpPr>
          <p:nvPr>
            <p:ph idx="1"/>
          </p:nvPr>
        </p:nvSpPr>
        <p:spPr/>
        <p:txBody>
          <a:bodyPr>
            <a:normAutofit fontScale="92500" lnSpcReduction="20000"/>
          </a:bodyPr>
          <a:lstStyle/>
          <a:p>
            <a:pPr>
              <a:buNone/>
            </a:pPr>
            <a:r>
              <a:rPr lang="el-GR" sz="2000" dirty="0" smtClean="0"/>
              <a:t>                                                            </a:t>
            </a:r>
          </a:p>
          <a:p>
            <a:pPr algn="just"/>
            <a:r>
              <a:rPr lang="en-US" sz="2000" dirty="0" smtClean="0"/>
              <a:t>Worldwide, at least 79.5 million people have been forced to flee their homes. That number includes about 26 million refugees. Almost half of them (40%) are children.</a:t>
            </a:r>
          </a:p>
          <a:p>
            <a:pPr algn="just"/>
            <a:r>
              <a:rPr lang="en-US" sz="2000" dirty="0" smtClean="0"/>
              <a:t>Between January and June 2020, </a:t>
            </a:r>
            <a:r>
              <a:rPr lang="en-US" sz="2000" b="1" dirty="0" smtClean="0"/>
              <a:t>6,177 children arrived in Greece, Italy, Spain, Bulgaria, Cyprus and Malta. Of these, 2,302 (37%) </a:t>
            </a:r>
            <a:r>
              <a:rPr lang="en-US" sz="2000" dirty="0" smtClean="0"/>
              <a:t>were unaccompanied or separated children. Child arrivals in Greece, Italy, Bulgaria and Spain in the first half of 2020 decreased by </a:t>
            </a:r>
            <a:r>
              <a:rPr lang="en-US" sz="2000" b="1" dirty="0" smtClean="0"/>
              <a:t>32% compared to the first half in 2019 (8,236).</a:t>
            </a:r>
          </a:p>
          <a:p>
            <a:pPr algn="just"/>
            <a:endParaRPr lang="en-US" sz="2000" b="1" dirty="0" smtClean="0"/>
          </a:p>
          <a:p>
            <a:pPr algn="just"/>
            <a:r>
              <a:rPr lang="en-US" sz="2000" b="1" dirty="0" smtClean="0"/>
              <a:t>Among the 3,033 accompanied children who arrived in Greece, Bulgaria and Malta between January and June 2020, 30% were 0 to 4 years old, 53% were 5 to 14 years old and 17% were 15 to 17 years old. </a:t>
            </a:r>
          </a:p>
          <a:p>
            <a:pPr algn="just"/>
            <a:endParaRPr lang="en-US" sz="2000" dirty="0" smtClean="0"/>
          </a:p>
          <a:p>
            <a:endParaRPr lang="en-US" sz="2000" dirty="0" smtClean="0"/>
          </a:p>
          <a:p>
            <a:pPr>
              <a:buNone/>
            </a:pPr>
            <a:r>
              <a:rPr lang="en-US" sz="2000" dirty="0" smtClean="0"/>
              <a:t>(UNCHR, 2020)</a:t>
            </a:r>
          </a:p>
        </p:txBody>
      </p:sp>
      <p:cxnSp>
        <p:nvCxnSpPr>
          <p:cNvPr id="11" name="10 - Ευθύγραμμο βέλος σύνδεσης"/>
          <p:cNvCxnSpPr/>
          <p:nvPr/>
        </p:nvCxnSpPr>
        <p:spPr>
          <a:xfrm>
            <a:off x="4427984" y="3717032"/>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rgbClr val="002060"/>
                </a:solidFill>
              </a:rPr>
              <a:t>The situation in Greece</a:t>
            </a:r>
            <a:endParaRPr lang="el-GR" dirty="0">
              <a:solidFill>
                <a:srgbClr val="002060"/>
              </a:solidFill>
            </a:endParaRPr>
          </a:p>
        </p:txBody>
      </p:sp>
      <p:sp>
        <p:nvSpPr>
          <p:cNvPr id="3" name="2 - Θέση περιεχομένου"/>
          <p:cNvSpPr>
            <a:spLocks noGrp="1"/>
          </p:cNvSpPr>
          <p:nvPr>
            <p:ph idx="1"/>
          </p:nvPr>
        </p:nvSpPr>
        <p:spPr/>
        <p:txBody>
          <a:bodyPr>
            <a:normAutofit/>
          </a:bodyPr>
          <a:lstStyle/>
          <a:p>
            <a:pPr algn="just"/>
            <a:r>
              <a:rPr lang="en-US" sz="2400" b="1" dirty="0" smtClean="0"/>
              <a:t>Between January and June 2020, some </a:t>
            </a:r>
            <a:r>
              <a:rPr lang="en-US" sz="2400" b="1" dirty="0" smtClean="0"/>
              <a:t>3,340 </a:t>
            </a:r>
            <a:r>
              <a:rPr lang="en-US" sz="2400" b="1" dirty="0" smtClean="0"/>
              <a:t>children arrived in Greece by land and sea.</a:t>
            </a:r>
          </a:p>
          <a:p>
            <a:pPr algn="just"/>
            <a:r>
              <a:rPr lang="en-US" sz="2400" b="1" dirty="0" smtClean="0">
                <a:solidFill>
                  <a:srgbClr val="002060"/>
                </a:solidFill>
              </a:rPr>
              <a:t> </a:t>
            </a:r>
            <a:r>
              <a:rPr lang="en-US" sz="2400" dirty="0" smtClean="0"/>
              <a:t>Like the number of people arriving overall in 2020 so far, the </a:t>
            </a:r>
            <a:r>
              <a:rPr lang="en-US" sz="2400" b="1" dirty="0" smtClean="0"/>
              <a:t>number of children also decreased, with 43% fewer children arriving than in the first half of 2019 (5,905). The number of children arriving unaccompanied or separated also decreased, with 61% less children compared to the same period in 2019 </a:t>
            </a:r>
            <a:r>
              <a:rPr lang="en-US" sz="2400" dirty="0" smtClean="0"/>
              <a:t>(994). Most children were from Afghanistan, the Syrian Arab Republic, the Democratic Republic of Congo, Iraq and State of Palestine.</a:t>
            </a:r>
            <a:endParaRPr lang="el-GR" sz="2400" dirty="0" smtClean="0"/>
          </a:p>
          <a:p>
            <a:pPr>
              <a:buNone/>
            </a:pPr>
            <a:r>
              <a:rPr lang="en-US" sz="2400" dirty="0" smtClean="0"/>
              <a:t>(UNCHR, UNICEF &amp; IOM, 2020).</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rgbClr val="002060"/>
                </a:solidFill>
              </a:rPr>
              <a:t>The situation in Greece</a:t>
            </a:r>
            <a:endParaRPr lang="el-GR" dirty="0"/>
          </a:p>
        </p:txBody>
      </p:sp>
      <p:sp>
        <p:nvSpPr>
          <p:cNvPr id="3" name="2 - Θέση περιεχομένου"/>
          <p:cNvSpPr>
            <a:spLocks noGrp="1"/>
          </p:cNvSpPr>
          <p:nvPr>
            <p:ph idx="1"/>
          </p:nvPr>
        </p:nvSpPr>
        <p:spPr/>
        <p:txBody>
          <a:bodyPr>
            <a:normAutofit/>
          </a:bodyPr>
          <a:lstStyle/>
          <a:p>
            <a:pPr lvl="0"/>
            <a:r>
              <a:rPr lang="en-US" sz="2200" dirty="0" smtClean="0"/>
              <a:t>Of all children present in Greece, 48%  were living in urban areas (apartments, hotels, shelters for unaccompanied children, self-settled, etc.); 28% were in accommodation sites; 1</a:t>
            </a:r>
            <a:r>
              <a:rPr lang="en-US" sz="2200" dirty="0" smtClean="0"/>
              <a:t>%  </a:t>
            </a:r>
            <a:r>
              <a:rPr lang="en-US" sz="2200" dirty="0" smtClean="0"/>
              <a:t>were in safe zones for unaccompanied children and 23% were in Reception and Identification Centers.</a:t>
            </a:r>
          </a:p>
          <a:p>
            <a:pPr lvl="0">
              <a:buNone/>
            </a:pPr>
            <a:endParaRPr lang="el-GR" sz="2200" dirty="0" smtClean="0"/>
          </a:p>
          <a:p>
            <a:pPr lvl="0"/>
            <a:r>
              <a:rPr lang="en-US" sz="2200" i="1" dirty="0" smtClean="0"/>
              <a:t>An estimated </a:t>
            </a:r>
            <a:r>
              <a:rPr lang="en-US" sz="2200" i="1" dirty="0" smtClean="0"/>
              <a:t> 45,100 </a:t>
            </a:r>
            <a:r>
              <a:rPr lang="en-US" sz="2200" i="1" dirty="0" smtClean="0"/>
              <a:t>children were present in Greece as of 30 June 2020, an increase from 32,000 in June 2019.</a:t>
            </a:r>
            <a:endParaRPr lang="el-GR" sz="2200" i="1" dirty="0" smtClean="0"/>
          </a:p>
          <a:p>
            <a:pPr>
              <a:buNone/>
            </a:pPr>
            <a:endParaRPr lang="en-US" sz="2200" dirty="0" smtClean="0"/>
          </a:p>
          <a:p>
            <a:pPr>
              <a:buNone/>
            </a:pPr>
            <a:r>
              <a:rPr lang="en-US" sz="2200" dirty="0" smtClean="0"/>
              <a:t>(UNCHR, UNICEF &amp; IOM, 2020).</a:t>
            </a:r>
            <a:endParaRPr lang="el-GR" sz="2200"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600" b="1" dirty="0" smtClean="0"/>
              <a:t>School Leadership of Social Justice </a:t>
            </a:r>
            <a:endParaRPr lang="el-GR" sz="3600" b="1" dirty="0"/>
          </a:p>
        </p:txBody>
      </p:sp>
      <p:sp>
        <p:nvSpPr>
          <p:cNvPr id="3" name="2 - Θέση περιεχομένου"/>
          <p:cNvSpPr>
            <a:spLocks noGrp="1"/>
          </p:cNvSpPr>
          <p:nvPr>
            <p:ph idx="1"/>
          </p:nvPr>
        </p:nvSpPr>
        <p:spPr/>
        <p:txBody>
          <a:bodyPr>
            <a:normAutofit fontScale="92500" lnSpcReduction="10000"/>
          </a:bodyPr>
          <a:lstStyle/>
          <a:p>
            <a:pPr algn="just"/>
            <a:r>
              <a:rPr lang="en-US" sz="2000" dirty="0" smtClean="0"/>
              <a:t>The 21st century has led to significant socio-cultural changes for many nations, due to the movement of populations, directly affecting the school environment, which seeks ways to adapt to this new reality. </a:t>
            </a:r>
          </a:p>
          <a:p>
            <a:pPr algn="just"/>
            <a:endParaRPr lang="en-US" sz="2000" dirty="0" smtClean="0"/>
          </a:p>
          <a:p>
            <a:pPr algn="just"/>
            <a:r>
              <a:rPr lang="en-US" sz="2000" b="1" dirty="0" smtClean="0"/>
              <a:t>The concept of </a:t>
            </a:r>
            <a:r>
              <a:rPr lang="en-US" sz="2000" b="1" i="1" dirty="0" smtClean="0"/>
              <a:t>“</a:t>
            </a:r>
            <a:r>
              <a:rPr lang="en-US" sz="2000" b="1" dirty="0" smtClean="0"/>
              <a:t>social justice</a:t>
            </a:r>
            <a:r>
              <a:rPr lang="en-US" sz="2000" b="1" i="1" dirty="0" smtClean="0"/>
              <a:t>”</a:t>
            </a:r>
            <a:r>
              <a:rPr lang="en-US" sz="2000" b="1" dirty="0" smtClean="0"/>
              <a:t> is chosen by scholars, because it is a broader one than the concepts of </a:t>
            </a:r>
            <a:r>
              <a:rPr lang="en-US" sz="2000" b="1" i="1" dirty="0" smtClean="0"/>
              <a:t>“</a:t>
            </a:r>
            <a:r>
              <a:rPr lang="en-US" sz="2000" b="1" dirty="0" smtClean="0"/>
              <a:t>equal opportunities</a:t>
            </a:r>
            <a:r>
              <a:rPr lang="en-US" sz="2000" b="1" i="1" dirty="0" smtClean="0"/>
              <a:t>”</a:t>
            </a:r>
            <a:r>
              <a:rPr lang="en-US" sz="2000" b="1" dirty="0" smtClean="0"/>
              <a:t> and </a:t>
            </a:r>
            <a:r>
              <a:rPr lang="en-US" sz="2000" b="1" i="1" dirty="0" smtClean="0"/>
              <a:t>“</a:t>
            </a:r>
            <a:r>
              <a:rPr lang="en-US" sz="2000" b="1" dirty="0" smtClean="0"/>
              <a:t>equality</a:t>
            </a:r>
            <a:r>
              <a:rPr lang="en-US" sz="2000" b="1" i="1" dirty="0" smtClean="0"/>
              <a:t>”,</a:t>
            </a:r>
            <a:r>
              <a:rPr lang="en-US" sz="2000" b="1" dirty="0" smtClean="0"/>
              <a:t> which makes it even more difficult to define (</a:t>
            </a:r>
            <a:r>
              <a:rPr lang="en-US" sz="2000" b="1" dirty="0" err="1" smtClean="0"/>
              <a:t>Michail</a:t>
            </a:r>
            <a:r>
              <a:rPr lang="en-US" sz="2000" b="1" dirty="0" smtClean="0"/>
              <a:t>, 2013). It is used to demonstrate the unifying factors, which support the general movement towards a fairer, less oppressive society (Griffiths, 1998). </a:t>
            </a:r>
          </a:p>
          <a:p>
            <a:pPr algn="just"/>
            <a:endParaRPr lang="en-US" sz="2000" dirty="0" smtClean="0"/>
          </a:p>
          <a:p>
            <a:pPr algn="just"/>
            <a:r>
              <a:rPr lang="en-US" sz="2000" b="1" dirty="0" smtClean="0"/>
              <a:t>The concept of social justice is used to support and link a more general movement to a fairer, less oppressive society through educational leadership, seeking ways to overcome inequality and improve the conditions of children’s success and access to education and other goods of public and private life  (Griffiths, 2003). </a:t>
            </a:r>
          </a:p>
          <a:p>
            <a:pPr algn="just"/>
            <a:endParaRPr lang="en-US" sz="2000" b="1" dirty="0" smtClean="0"/>
          </a:p>
          <a:p>
            <a:pPr algn="just"/>
            <a:endParaRPr lang="el-GR"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Characteristics of the school leader of social justice</a:t>
            </a:r>
            <a:endParaRPr lang="el-GR" b="1" dirty="0"/>
          </a:p>
        </p:txBody>
      </p:sp>
      <p:sp>
        <p:nvSpPr>
          <p:cNvPr id="3" name="2 - Θέση περιεχομένου"/>
          <p:cNvSpPr>
            <a:spLocks noGrp="1"/>
          </p:cNvSpPr>
          <p:nvPr>
            <p:ph idx="1"/>
          </p:nvPr>
        </p:nvSpPr>
        <p:spPr/>
        <p:txBody>
          <a:bodyPr>
            <a:normAutofit/>
          </a:bodyPr>
          <a:lstStyle/>
          <a:p>
            <a:pPr algn="just"/>
            <a:r>
              <a:rPr lang="en-US" sz="2200" b="1" dirty="0" smtClean="0"/>
              <a:t>Social justice leaders act as advocates for traditionally marginalized and poor students </a:t>
            </a:r>
            <a:r>
              <a:rPr lang="en-US" sz="2200" dirty="0" smtClean="0"/>
              <a:t>and are committed to fighting inequality structures in economy, civilization and power (Jean – Marie, </a:t>
            </a:r>
            <a:r>
              <a:rPr lang="en-US" sz="2200" dirty="0" err="1" smtClean="0"/>
              <a:t>Normore</a:t>
            </a:r>
            <a:r>
              <a:rPr lang="en-US" sz="2200" dirty="0" smtClean="0"/>
              <a:t> &amp; Brooks, 2009). </a:t>
            </a:r>
          </a:p>
          <a:p>
            <a:pPr algn="just">
              <a:buNone/>
            </a:pPr>
            <a:endParaRPr lang="en-US" sz="2200" dirty="0" smtClean="0"/>
          </a:p>
          <a:p>
            <a:pPr algn="just"/>
            <a:r>
              <a:rPr lang="en-US" sz="2200" dirty="0" smtClean="0"/>
              <a:t>A key element, that distinguishes school leaders fighting for social justice, is: a) </a:t>
            </a:r>
            <a:r>
              <a:rPr lang="en-US" sz="2200" b="1" dirty="0" smtClean="0"/>
              <a:t>their deep and critical reflection on their experiences and fundamental values </a:t>
            </a:r>
            <a:r>
              <a:rPr lang="en-US" sz="2200" dirty="0" smtClean="0"/>
              <a:t>(</a:t>
            </a:r>
            <a:r>
              <a:rPr lang="en-US" sz="2200" dirty="0" err="1" smtClean="0"/>
              <a:t>Zembylas</a:t>
            </a:r>
            <a:r>
              <a:rPr lang="en-US" sz="2200" dirty="0" smtClean="0"/>
              <a:t> &amp; </a:t>
            </a:r>
            <a:r>
              <a:rPr lang="en-US" sz="2200" dirty="0" err="1" smtClean="0"/>
              <a:t>Iasonos</a:t>
            </a:r>
            <a:r>
              <a:rPr lang="en-US" sz="2200" dirty="0" smtClean="0"/>
              <a:t>, 2016), b) </a:t>
            </a:r>
            <a:r>
              <a:rPr lang="en-US" sz="2200" b="1" dirty="0" smtClean="0"/>
              <a:t>the ways in which they intervene with a moral purpose </a:t>
            </a:r>
            <a:r>
              <a:rPr lang="en-US" sz="2200" dirty="0" smtClean="0"/>
              <a:t>(Shields, 2004) and c) </a:t>
            </a:r>
            <a:r>
              <a:rPr lang="en-US" sz="2200" b="1" dirty="0" smtClean="0"/>
              <a:t>their efforts to find alternative ways of explaining circumstances, showing solidarity </a:t>
            </a:r>
            <a:r>
              <a:rPr lang="en-US" sz="2200" dirty="0" smtClean="0"/>
              <a:t>(Shields, </a:t>
            </a:r>
            <a:r>
              <a:rPr lang="en-US" sz="2200" dirty="0" err="1" smtClean="0"/>
              <a:t>Laroque</a:t>
            </a:r>
            <a:r>
              <a:rPr lang="en-US" sz="2200" dirty="0" smtClean="0"/>
              <a:t> &amp; Oberg, 2002). </a:t>
            </a:r>
            <a:endParaRPr lang="el-GR"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Characteristics of the school leader of social justice</a:t>
            </a:r>
            <a:endParaRPr lang="el-GR" dirty="0"/>
          </a:p>
        </p:txBody>
      </p:sp>
      <p:sp>
        <p:nvSpPr>
          <p:cNvPr id="3" name="2 - Θέση περιεχομένου"/>
          <p:cNvSpPr>
            <a:spLocks noGrp="1"/>
          </p:cNvSpPr>
          <p:nvPr>
            <p:ph idx="1"/>
          </p:nvPr>
        </p:nvSpPr>
        <p:spPr/>
        <p:txBody>
          <a:bodyPr>
            <a:normAutofit/>
          </a:bodyPr>
          <a:lstStyle/>
          <a:p>
            <a:pPr algn="just"/>
            <a:r>
              <a:rPr lang="en-US" sz="2000" dirty="0" smtClean="0"/>
              <a:t>The social justice leader challenges inequalities in a number of ways: </a:t>
            </a:r>
            <a:r>
              <a:rPr lang="en-US" sz="2000" b="1" dirty="0" smtClean="0"/>
              <a:t>by creating a climate of belonging, by improving the academic performance of all students without exception, by improving the core teaching at school and curriculum and, finally, by promoting inclusion, access and opportunity for all children </a:t>
            </a:r>
            <a:r>
              <a:rPr lang="en-US" sz="2000" dirty="0" smtClean="0"/>
              <a:t>(</a:t>
            </a:r>
            <a:r>
              <a:rPr lang="en-US" sz="2000" dirty="0" err="1" smtClean="0"/>
              <a:t>Zembylas</a:t>
            </a:r>
            <a:r>
              <a:rPr lang="en-US" sz="2000" dirty="0" smtClean="0"/>
              <a:t> </a:t>
            </a:r>
            <a:r>
              <a:rPr lang="el-GR" sz="2000" dirty="0" smtClean="0"/>
              <a:t>και</a:t>
            </a:r>
            <a:r>
              <a:rPr lang="en-US" sz="2000" dirty="0" smtClean="0"/>
              <a:t> </a:t>
            </a:r>
            <a:r>
              <a:rPr lang="en-US" sz="2000" dirty="0" err="1" smtClean="0"/>
              <a:t>Iasonos</a:t>
            </a:r>
            <a:r>
              <a:rPr lang="en-US" sz="2000" dirty="0" smtClean="0"/>
              <a:t> (2016). </a:t>
            </a:r>
          </a:p>
          <a:p>
            <a:pPr algn="just"/>
            <a:endParaRPr lang="en-US" sz="2000" dirty="0" smtClean="0"/>
          </a:p>
          <a:p>
            <a:pPr algn="just"/>
            <a:r>
              <a:rPr lang="en-US" sz="2000" dirty="0" smtClean="0"/>
              <a:t>However, in their effort to achieve the above, school leaders of social justice must have the ability to overcome the obstacles, through their ability to be adaptable to current condition. Besides, according to </a:t>
            </a:r>
            <a:r>
              <a:rPr lang="en-US" sz="2000" dirty="0" err="1" smtClean="0"/>
              <a:t>Cambron</a:t>
            </a:r>
            <a:r>
              <a:rPr lang="en-US" sz="2000" dirty="0" smtClean="0"/>
              <a:t>-McCabe (2006), </a:t>
            </a:r>
            <a:r>
              <a:rPr lang="en-US" sz="2000" b="1" dirty="0" smtClean="0"/>
              <a:t>the school leader of social justice is able to respond effectively to the current political, socio-economic, institutional and cultural school environment. </a:t>
            </a:r>
            <a:endParaRPr lang="el-G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Characteristics of the school leader of social justice in a multicultural school</a:t>
            </a:r>
            <a:endParaRPr lang="el-GR" sz="3200" dirty="0"/>
          </a:p>
        </p:txBody>
      </p:sp>
      <p:sp>
        <p:nvSpPr>
          <p:cNvPr id="3" name="2 - Θέση περιεχομένου"/>
          <p:cNvSpPr>
            <a:spLocks noGrp="1"/>
          </p:cNvSpPr>
          <p:nvPr>
            <p:ph idx="1"/>
          </p:nvPr>
        </p:nvSpPr>
        <p:spPr/>
        <p:txBody>
          <a:bodyPr>
            <a:normAutofit/>
          </a:bodyPr>
          <a:lstStyle/>
          <a:p>
            <a:pPr algn="just"/>
            <a:r>
              <a:rPr lang="en-US" sz="2000" b="1" dirty="0" smtClean="0"/>
              <a:t>Bibliography on the field of social justice leadership in a multicultural school environment demonstrates the distinctive characteristics and inclusion practices that these school leaders follow, guided by the values of social justice and equality in their school communities </a:t>
            </a:r>
            <a:r>
              <a:rPr lang="en-US" sz="2000" dirty="0" smtClean="0"/>
              <a:t>(</a:t>
            </a:r>
            <a:r>
              <a:rPr lang="en-US" sz="2000" dirty="0" err="1" smtClean="0"/>
              <a:t>Theoharis</a:t>
            </a:r>
            <a:r>
              <a:rPr lang="en-US" sz="2000" dirty="0" smtClean="0"/>
              <a:t>, 2007, 2009; </a:t>
            </a:r>
            <a:r>
              <a:rPr lang="en-US" sz="2000" dirty="0" err="1" smtClean="0"/>
              <a:t>Zembylas</a:t>
            </a:r>
            <a:r>
              <a:rPr lang="en-US" sz="2000" dirty="0" smtClean="0"/>
              <a:t> &amp; </a:t>
            </a:r>
            <a:r>
              <a:rPr lang="en-US" sz="2000" dirty="0" err="1" smtClean="0"/>
              <a:t>Iasonos</a:t>
            </a:r>
            <a:r>
              <a:rPr lang="en-US" sz="2000" dirty="0" smtClean="0"/>
              <a:t>, 2017). </a:t>
            </a:r>
          </a:p>
          <a:p>
            <a:pPr algn="just"/>
            <a:r>
              <a:rPr lang="en-US" sz="2000" dirty="0" smtClean="0"/>
              <a:t>Similarly, earlier, Walker’s (2005) findings agree that </a:t>
            </a:r>
            <a:r>
              <a:rPr lang="en-US" sz="2000" b="1" dirty="0" smtClean="0"/>
              <a:t>successful school principals are committed to enforcing values, which promote justice, equality and mutual respect.</a:t>
            </a:r>
          </a:p>
          <a:p>
            <a:pPr algn="just"/>
            <a:r>
              <a:rPr lang="en-US" sz="2000" dirty="0" smtClean="0"/>
              <a:t> Other research studies report that these school leaders </a:t>
            </a:r>
            <a:r>
              <a:rPr lang="en-US" sz="2000" b="1" dirty="0" smtClean="0"/>
              <a:t>engage in aggressive practices against social inequalities, particularly racism and poverty and are more provident in taking action towards this direction</a:t>
            </a:r>
            <a:r>
              <a:rPr lang="en-US" sz="2000" dirty="0" smtClean="0"/>
              <a:t> (Goddard, 2007 ∙ </a:t>
            </a:r>
            <a:r>
              <a:rPr lang="en-US" sz="2000" dirty="0" err="1" smtClean="0"/>
              <a:t>Leeman</a:t>
            </a:r>
            <a:r>
              <a:rPr lang="en-US" sz="2000" dirty="0" smtClean="0"/>
              <a:t>, 2007; </a:t>
            </a:r>
            <a:r>
              <a:rPr lang="en-US" sz="2000" dirty="0" err="1" smtClean="0"/>
              <a:t>Mahieu</a:t>
            </a:r>
            <a:r>
              <a:rPr lang="en-US" sz="2000" dirty="0" smtClean="0"/>
              <a:t> &amp; </a:t>
            </a:r>
            <a:r>
              <a:rPr lang="en-US" sz="2000" dirty="0" err="1" smtClean="0"/>
              <a:t>Clycq</a:t>
            </a:r>
            <a:r>
              <a:rPr lang="en-US" sz="2000" dirty="0" smtClean="0"/>
              <a:t>, 2007).</a:t>
            </a:r>
            <a:r>
              <a:rPr lang="en-US" sz="2000" b="1" dirty="0" smtClean="0"/>
              <a:t>  </a:t>
            </a: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Autofit/>
          </a:bodyPr>
          <a:lstStyle/>
          <a:p>
            <a:r>
              <a:rPr lang="en-US" sz="2800" b="1" dirty="0" smtClean="0"/>
              <a:t>Using school leadership of social justice to include refugee and migrant students in the Greek schools</a:t>
            </a:r>
            <a:endParaRPr lang="el-GR" sz="2800" dirty="0"/>
          </a:p>
        </p:txBody>
      </p:sp>
      <p:sp>
        <p:nvSpPr>
          <p:cNvPr id="3" name="2 - Θέση περιεχομένου"/>
          <p:cNvSpPr>
            <a:spLocks noGrp="1"/>
          </p:cNvSpPr>
          <p:nvPr>
            <p:ph idx="1"/>
          </p:nvPr>
        </p:nvSpPr>
        <p:spPr>
          <a:xfrm>
            <a:off x="457200" y="1340768"/>
            <a:ext cx="8229600" cy="5328592"/>
          </a:xfrm>
        </p:spPr>
        <p:txBody>
          <a:bodyPr>
            <a:normAutofit fontScale="70000" lnSpcReduction="20000"/>
          </a:bodyPr>
          <a:lstStyle/>
          <a:p>
            <a:pPr marL="457200" indent="-457200" algn="just">
              <a:buAutoNum type="arabicPeriod"/>
            </a:pPr>
            <a:r>
              <a:rPr lang="en-US" sz="2900" b="1" dirty="0" smtClean="0"/>
              <a:t>The principal could call the Teachers Board for a meeting and discuss the following possible options for the school unit: </a:t>
            </a:r>
            <a:r>
              <a:rPr lang="en-US" sz="2900" dirty="0" smtClean="0"/>
              <a:t>a) creating a school culture, that accepts the equality of all people and rejects all kinds of discrimination (social, linguistic, religious, cultural nationality), b) the inclusion of educational specificities in the school educational programs, c) the creation of refugee integration programs for the families of the refugee children, in partnership with the School Board of Parents. d) opening the school to the local community so as to succeed the smooth integration of refugees and their families in the local society.</a:t>
            </a:r>
          </a:p>
          <a:p>
            <a:endParaRPr lang="el-GR" sz="2900" dirty="0" smtClean="0"/>
          </a:p>
          <a:p>
            <a:pPr algn="just">
              <a:buNone/>
            </a:pPr>
            <a:r>
              <a:rPr lang="en-US" sz="2900" b="1" dirty="0" smtClean="0"/>
              <a:t>2</a:t>
            </a:r>
            <a:r>
              <a:rPr lang="en-US" sz="2900" dirty="0" smtClean="0"/>
              <a:t>.  </a:t>
            </a:r>
            <a:r>
              <a:rPr lang="en-US" sz="2900" b="1" dirty="0" smtClean="0"/>
              <a:t>Creation of </a:t>
            </a:r>
            <a:r>
              <a:rPr lang="en-US" sz="2900" b="1" dirty="0" smtClean="0"/>
              <a:t>a multicultural </a:t>
            </a:r>
            <a:r>
              <a:rPr lang="en-US" sz="2900" b="1" dirty="0" smtClean="0"/>
              <a:t>school environment: </a:t>
            </a:r>
            <a:r>
              <a:rPr lang="en-US" sz="2900" dirty="0" smtClean="0"/>
              <a:t>By adopting a transformative leadership style and fostering teamwork and participation in decision-making, the school principal could encourage the teachers to attend multicultural education training programs, inside and outside the school unit. Furthermore, in these programs it would be good to involve the families of all pupils, plus the refugee families. The support of the school library with books, written in other international languages, besides the Greek one, would also be of great help. </a:t>
            </a:r>
          </a:p>
          <a:p>
            <a:pPr algn="just">
              <a:buNone/>
            </a:pPr>
            <a:r>
              <a:rPr lang="en-US" sz="2900" dirty="0" smtClean="0"/>
              <a:t> </a:t>
            </a:r>
          </a:p>
          <a:p>
            <a:pPr marL="457200" indent="-457200" algn="just">
              <a:buAutoNum type="arabicPeriod"/>
            </a:pPr>
            <a:endParaRPr lang="el-G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1385</Words>
  <Application>Microsoft Office PowerPoint</Application>
  <PresentationFormat>Προβολή στην οθόνη (4:3)</PresentationFormat>
  <Paragraphs>61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The Necessity of Using School Leadership of Social Justice for the Inclusion of Refugee and Migrant Students in the Greek Schools</vt:lpstr>
      <vt:lpstr>Statistical Description of the Refugee and Migrant Children Flows in the Mediterranean Area</vt:lpstr>
      <vt:lpstr>The situation in Greece</vt:lpstr>
      <vt:lpstr>The situation in Greece</vt:lpstr>
      <vt:lpstr>School Leadership of Social Justice </vt:lpstr>
      <vt:lpstr>Characteristics of the school leader of social justice</vt:lpstr>
      <vt:lpstr>Characteristics of the school leader of social justice</vt:lpstr>
      <vt:lpstr>Characteristics of the school leader of social justice in a multicultural school</vt:lpstr>
      <vt:lpstr>Using school leadership of social justice to include refugee and migrant students in the Greek schools</vt:lpstr>
      <vt:lpstr>Using school leadership of social justice to include refugee and migrant students in the Greek schools</vt:lpstr>
      <vt:lpstr>THANK YOU FOR LISTENING!</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Ανάπτυξη στρατηγικών σχεδίων δράσης από τη σχολική ηγεσία για τη συμπερίληψη των παιδιών προσφύγων στις σχολικές μονάδες της Ελλάδας</dc:title>
  <dc:creator>arentzi</dc:creator>
  <cp:lastModifiedBy>H.R</cp:lastModifiedBy>
  <cp:revision>51</cp:revision>
  <dcterms:created xsi:type="dcterms:W3CDTF">2017-11-14T05:49:19Z</dcterms:created>
  <dcterms:modified xsi:type="dcterms:W3CDTF">2021-05-10T06:16:58Z</dcterms:modified>
</cp:coreProperties>
</file>