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74" r:id="rId3"/>
    <p:sldId id="276" r:id="rId4"/>
    <p:sldId id="259" r:id="rId5"/>
    <p:sldId id="275" r:id="rId6"/>
    <p:sldId id="268" r:id="rId7"/>
    <p:sldId id="27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3"/>
    <p:restoredTop sz="94694"/>
  </p:normalViewPr>
  <p:slideViewPr>
    <p:cSldViewPr snapToGrid="0">
      <p:cViewPr varScale="1">
        <p:scale>
          <a:sx n="161" d="100"/>
          <a:sy n="161" d="100"/>
        </p:scale>
        <p:origin x="66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83928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0bf1f1990_4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d0bf1f1990_4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00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2e5f541e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2e5f541e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ac2e5f541e_0_3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9bNsUeEttBAKzuO2zBQZAnGyWpPuUv5d/view?usp=sharing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47425" y="482321"/>
            <a:ext cx="8640600" cy="211992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b" anchorCtr="0">
            <a:noAutofit/>
          </a:bodyPr>
          <a:lstStyle/>
          <a:p>
            <a:br>
              <a:rPr lang="bs-Latn-BA" sz="3600" dirty="0"/>
            </a:br>
            <a:br>
              <a:rPr lang="bs-Latn-BA" sz="3600" dirty="0"/>
            </a:br>
            <a:r>
              <a:rPr lang="en-US" sz="3600" dirty="0"/>
              <a:t>Investigating Intercultural and Interreligious Values in Education Preparation Programs: </a:t>
            </a:r>
            <a:br>
              <a:rPr lang="en-US" sz="3600" dirty="0"/>
            </a:br>
            <a:r>
              <a:rPr lang="en-US" sz="3600" i="1" dirty="0"/>
              <a:t>A COIL Process During a Pandemic</a:t>
            </a:r>
            <a:br>
              <a:rPr lang="en-US" sz="3600" dirty="0"/>
            </a:br>
            <a:endParaRPr sz="3600"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824948" y="2542828"/>
            <a:ext cx="6858000" cy="19408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rmAutofit/>
          </a:bodyPr>
          <a:lstStyle/>
          <a:p>
            <a:r>
              <a:rPr lang="bs-Latn-BA" sz="1300" dirty="0"/>
              <a:t>June </a:t>
            </a:r>
            <a:r>
              <a:rPr lang="en" sz="1300" dirty="0"/>
              <a:t>3</a:t>
            </a:r>
            <a:r>
              <a:rPr lang="bs-Latn-BA" sz="1300" dirty="0"/>
              <a:t>rd</a:t>
            </a:r>
            <a:r>
              <a:rPr lang="en" sz="1300" dirty="0"/>
              <a:t>, 2021</a:t>
            </a:r>
            <a:endParaRPr sz="1300" dirty="0"/>
          </a:p>
          <a:p>
            <a:endParaRPr sz="1300" dirty="0"/>
          </a:p>
          <a:p>
            <a:endParaRPr sz="1300" dirty="0"/>
          </a:p>
        </p:txBody>
      </p:sp>
      <p:sp>
        <p:nvSpPr>
          <p:cNvPr id="131" name="Google Shape;131;p25"/>
          <p:cNvSpPr txBox="1"/>
          <p:nvPr/>
        </p:nvSpPr>
        <p:spPr>
          <a:xfrm>
            <a:off x="437322" y="3062612"/>
            <a:ext cx="834886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Prof. Dina </a:t>
            </a: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Sijamhodžić-Nadarević    	&amp;     	Prof. Catherine Dunn Shiffman</a:t>
            </a:r>
          </a:p>
          <a:p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of Islamic Studies			Department of Leadership Studies</a:t>
            </a:r>
          </a:p>
          <a:p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Sarajevo University				Shenandoah University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462E67-7A68-3645-A760-9A231422DA84}"/>
              </a:ext>
            </a:extLst>
          </p:cNvPr>
          <p:cNvSpPr txBox="1"/>
          <p:nvPr/>
        </p:nvSpPr>
        <p:spPr>
          <a:xfrm flipH="1">
            <a:off x="298173" y="4301734"/>
            <a:ext cx="8547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Educational Leaders Without Borders Panel: 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Hope and Fear: The Duality of the BIPOC Experience and the Fight for Equity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1685-5B1B-3A46-BBB1-AC0D929E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331"/>
            <a:ext cx="9000876" cy="99417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Preparing Teachers and Educational Leaders to Advocate for </a:t>
            </a:r>
            <a:br>
              <a:rPr lang="en-US" sz="2800" dirty="0"/>
            </a:br>
            <a:r>
              <a:rPr lang="en-US" sz="2800" dirty="0"/>
              <a:t>Equitable Outcomes in Education Systems and Organizations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C1B82-EC61-7E49-9898-E8662D822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51" y="1522063"/>
            <a:ext cx="6534950" cy="334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4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0" y="61246"/>
            <a:ext cx="9000877" cy="857250"/>
          </a:xfrm>
          <a:prstGeom prst="rect">
            <a:avLst/>
          </a:prstGeom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en-US" sz="2800" b="1" u="sng" dirty="0"/>
              <a:t>C</a:t>
            </a:r>
            <a:r>
              <a:rPr lang="en-US" sz="2800" dirty="0"/>
              <a:t>ollaborative </a:t>
            </a:r>
            <a:r>
              <a:rPr lang="en-US" sz="2800" b="1" u="sng" dirty="0"/>
              <a:t>O</a:t>
            </a:r>
            <a:r>
              <a:rPr lang="en-US" sz="2800" dirty="0"/>
              <a:t>nline </a:t>
            </a:r>
            <a:r>
              <a:rPr lang="en-US" sz="2800" b="1" u="sng" dirty="0"/>
              <a:t>I</a:t>
            </a:r>
            <a:r>
              <a:rPr lang="en-US" sz="2800" dirty="0"/>
              <a:t>nternational </a:t>
            </a:r>
            <a:r>
              <a:rPr lang="en-US" sz="2800" b="1" u="sng" dirty="0"/>
              <a:t>L</a:t>
            </a:r>
            <a:r>
              <a:rPr lang="en-US" sz="2800" dirty="0"/>
              <a:t>earning (COIL) Project</a:t>
            </a:r>
            <a:endParaRPr sz="2800" dirty="0"/>
          </a:p>
        </p:txBody>
      </p:sp>
      <p:grpSp>
        <p:nvGrpSpPr>
          <p:cNvPr id="123" name="Google Shape;123;p16"/>
          <p:cNvGrpSpPr/>
          <p:nvPr/>
        </p:nvGrpSpPr>
        <p:grpSpPr>
          <a:xfrm>
            <a:off x="1880417" y="1190659"/>
            <a:ext cx="4708286" cy="1868046"/>
            <a:chOff x="457200" y="2340292"/>
            <a:chExt cx="8123900" cy="3280793"/>
          </a:xfrm>
        </p:grpSpPr>
        <p:grpSp>
          <p:nvGrpSpPr>
            <p:cNvPr id="124" name="Google Shape;124;p16"/>
            <p:cNvGrpSpPr/>
            <p:nvPr/>
          </p:nvGrpSpPr>
          <p:grpSpPr>
            <a:xfrm>
              <a:off x="457200" y="2379217"/>
              <a:ext cx="3221100" cy="3220500"/>
              <a:chOff x="2961500" y="961400"/>
              <a:chExt cx="3221100" cy="3220500"/>
            </a:xfrm>
          </p:grpSpPr>
          <p:sp>
            <p:nvSpPr>
              <p:cNvPr id="125" name="Google Shape;125;p16"/>
              <p:cNvSpPr/>
              <p:nvPr/>
            </p:nvSpPr>
            <p:spPr>
              <a:xfrm>
                <a:off x="2961500" y="961400"/>
                <a:ext cx="3221100" cy="3220500"/>
              </a:xfrm>
              <a:prstGeom prst="ellipse">
                <a:avLst/>
              </a:prstGeom>
              <a:solidFill>
                <a:srgbClr val="802017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26" name="Google Shape;126;p16"/>
              <p:cNvSpPr txBox="1"/>
              <p:nvPr/>
            </p:nvSpPr>
            <p:spPr>
              <a:xfrm>
                <a:off x="3782900" y="1200950"/>
                <a:ext cx="1578000" cy="56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Course/Program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27" name="Google Shape;127;p16"/>
            <p:cNvGrpSpPr/>
            <p:nvPr/>
          </p:nvGrpSpPr>
          <p:grpSpPr>
            <a:xfrm>
              <a:off x="897461" y="3280485"/>
              <a:ext cx="2340600" cy="2340600"/>
              <a:chOff x="3401686" y="1841492"/>
              <a:chExt cx="2340600" cy="2340600"/>
            </a:xfrm>
          </p:grpSpPr>
          <p:sp>
            <p:nvSpPr>
              <p:cNvPr id="128" name="Google Shape;128;p16"/>
              <p:cNvSpPr/>
              <p:nvPr/>
            </p:nvSpPr>
            <p:spPr>
              <a:xfrm>
                <a:off x="3401686" y="1841492"/>
                <a:ext cx="2340600" cy="2340600"/>
              </a:xfrm>
              <a:prstGeom prst="ellipse">
                <a:avLst/>
              </a:prstGeom>
              <a:solidFill>
                <a:srgbClr val="B02C20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29" name="Google Shape;129;p16"/>
              <p:cNvSpPr txBox="1"/>
              <p:nvPr/>
            </p:nvSpPr>
            <p:spPr>
              <a:xfrm>
                <a:off x="3833274" y="2126800"/>
                <a:ext cx="1477200" cy="53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Faculty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30" name="Google Shape;130;p16"/>
            <p:cNvGrpSpPr/>
            <p:nvPr/>
          </p:nvGrpSpPr>
          <p:grpSpPr>
            <a:xfrm>
              <a:off x="1329295" y="4143883"/>
              <a:ext cx="1476900" cy="1477200"/>
              <a:chOff x="3833620" y="2704915"/>
              <a:chExt cx="1476900" cy="1477200"/>
            </a:xfrm>
          </p:grpSpPr>
          <p:sp>
            <p:nvSpPr>
              <p:cNvPr id="131" name="Google Shape;131;p16"/>
              <p:cNvSpPr/>
              <p:nvPr/>
            </p:nvSpPr>
            <p:spPr>
              <a:xfrm>
                <a:off x="3833620" y="2704915"/>
                <a:ext cx="1476900" cy="1477200"/>
              </a:xfrm>
              <a:prstGeom prst="ellipse">
                <a:avLst/>
              </a:prstGeom>
              <a:solidFill>
                <a:srgbClr val="D83829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32" name="Google Shape;132;p16"/>
              <p:cNvSpPr txBox="1"/>
              <p:nvPr/>
            </p:nvSpPr>
            <p:spPr>
              <a:xfrm>
                <a:off x="3957047" y="3143188"/>
                <a:ext cx="1230000" cy="64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Students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33" name="Google Shape;133;p16"/>
            <p:cNvGrpSpPr/>
            <p:nvPr/>
          </p:nvGrpSpPr>
          <p:grpSpPr>
            <a:xfrm>
              <a:off x="5360000" y="2340292"/>
              <a:ext cx="3221100" cy="3220500"/>
              <a:chOff x="2961500" y="2557242"/>
              <a:chExt cx="3221100" cy="3220500"/>
            </a:xfrm>
          </p:grpSpPr>
          <p:sp>
            <p:nvSpPr>
              <p:cNvPr id="134" name="Google Shape;134;p16"/>
              <p:cNvSpPr/>
              <p:nvPr/>
            </p:nvSpPr>
            <p:spPr>
              <a:xfrm>
                <a:off x="2961500" y="2557242"/>
                <a:ext cx="3221100" cy="3220500"/>
              </a:xfrm>
              <a:prstGeom prst="ellipse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35" name="Google Shape;135;p16"/>
              <p:cNvSpPr txBox="1"/>
              <p:nvPr/>
            </p:nvSpPr>
            <p:spPr>
              <a:xfrm>
                <a:off x="3782900" y="2796793"/>
                <a:ext cx="1578000" cy="5631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Course/Program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36" name="Google Shape;136;p16"/>
            <p:cNvGrpSpPr/>
            <p:nvPr/>
          </p:nvGrpSpPr>
          <p:grpSpPr>
            <a:xfrm>
              <a:off x="5800261" y="3220210"/>
              <a:ext cx="2340600" cy="2340600"/>
              <a:chOff x="3401686" y="3437335"/>
              <a:chExt cx="2340600" cy="2340600"/>
            </a:xfrm>
          </p:grpSpPr>
          <p:sp>
            <p:nvSpPr>
              <p:cNvPr id="137" name="Google Shape;137;p16"/>
              <p:cNvSpPr/>
              <p:nvPr/>
            </p:nvSpPr>
            <p:spPr>
              <a:xfrm>
                <a:off x="3401686" y="3437335"/>
                <a:ext cx="2340600" cy="2340600"/>
              </a:xfrm>
              <a:prstGeom prst="ellipse">
                <a:avLst/>
              </a:pr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38" name="Google Shape;138;p16"/>
              <p:cNvSpPr txBox="1"/>
              <p:nvPr/>
            </p:nvSpPr>
            <p:spPr>
              <a:xfrm>
                <a:off x="3833274" y="3722643"/>
                <a:ext cx="1477200" cy="534000"/>
              </a:xfrm>
              <a:prstGeom prst="rect">
                <a:avLst/>
              </a:prstGeom>
              <a:solidFill>
                <a:srgbClr val="38761D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Faculty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39" name="Google Shape;139;p16"/>
            <p:cNvGrpSpPr/>
            <p:nvPr/>
          </p:nvGrpSpPr>
          <p:grpSpPr>
            <a:xfrm>
              <a:off x="6147745" y="4083608"/>
              <a:ext cx="1476900" cy="1477200"/>
              <a:chOff x="3833620" y="2704915"/>
              <a:chExt cx="1476900" cy="1477200"/>
            </a:xfrm>
          </p:grpSpPr>
          <p:sp>
            <p:nvSpPr>
              <p:cNvPr id="140" name="Google Shape;140;p16"/>
              <p:cNvSpPr/>
              <p:nvPr/>
            </p:nvSpPr>
            <p:spPr>
              <a:xfrm>
                <a:off x="3833620" y="2704915"/>
                <a:ext cx="1476900" cy="1477200"/>
              </a:xfrm>
              <a:prstGeom prst="ellipse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endParaRPr sz="1050" dirty="0"/>
              </a:p>
            </p:txBody>
          </p:sp>
          <p:sp>
            <p:nvSpPr>
              <p:cNvPr id="141" name="Google Shape;141;p16"/>
              <p:cNvSpPr txBox="1"/>
              <p:nvPr/>
            </p:nvSpPr>
            <p:spPr>
              <a:xfrm>
                <a:off x="3957047" y="3143188"/>
                <a:ext cx="1230000" cy="6492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68569" tIns="68569" rIns="68569" bIns="68569" anchor="ctr" anchorCtr="0">
                <a:noAutofit/>
              </a:bodyPr>
              <a:lstStyle/>
              <a:p>
                <a:pPr algn="ctr"/>
                <a:r>
                  <a:rPr lang="en-US" sz="75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Students</a:t>
                </a:r>
                <a:endParaRPr sz="75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42" name="Google Shape;142;p16"/>
            <p:cNvSpPr/>
            <p:nvPr/>
          </p:nvSpPr>
          <p:spPr>
            <a:xfrm>
              <a:off x="2806200" y="3748400"/>
              <a:ext cx="3447000" cy="253200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69" tIns="68569" rIns="68569" bIns="68569" anchor="ctr" anchorCtr="0">
              <a:noAutofit/>
            </a:bodyPr>
            <a:lstStyle/>
            <a:p>
              <a:endParaRPr sz="1050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EB554F5-3F4C-8A44-B240-C9A39A4D9FEF}"/>
              </a:ext>
            </a:extLst>
          </p:cNvPr>
          <p:cNvSpPr/>
          <p:nvPr/>
        </p:nvSpPr>
        <p:spPr>
          <a:xfrm>
            <a:off x="143123" y="3171443"/>
            <a:ext cx="900087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Collaboration between faculty and students for the purpose of shared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Aligned with shared teaching responsibilities and research interests in pedagogy and intercultural education</a:t>
            </a:r>
            <a:r>
              <a:rPr lang="bs-Latn-BA" dirty="0"/>
              <a:t>.</a:t>
            </a:r>
          </a:p>
          <a:p>
            <a:endParaRPr lang="bs-Latn-BA" dirty="0"/>
          </a:p>
          <a:p>
            <a:pPr algn="ctr"/>
            <a:r>
              <a:rPr lang="en-US" b="1" dirty="0"/>
              <a:t>Our Driving Question</a:t>
            </a:r>
          </a:p>
          <a:p>
            <a:r>
              <a:rPr lang="en-US" dirty="0"/>
              <a:t>How do university and college education programs in the U.S. and Bosnia &amp; Herzegovina define and promote intercultural and interreligious values of equity, diversity, tolerance, and solidarity?</a:t>
            </a:r>
            <a:br>
              <a:rPr lang="bs-Latn-BA" dirty="0"/>
            </a:br>
            <a:endParaRPr lang="bs-Latn-BA" dirty="0"/>
          </a:p>
          <a:p>
            <a:pPr marL="139700" indent="0">
              <a:buNone/>
            </a:pPr>
            <a:br>
              <a:rPr lang="en-US" dirty="0"/>
            </a:br>
            <a:endParaRPr lang="bs-Latn-BA" dirty="0"/>
          </a:p>
          <a:p>
            <a:r>
              <a:rPr lang="bs-Latn-BA" dirty="0"/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40286-D2E2-074E-BB42-F27691E8C8A7}"/>
              </a:ext>
            </a:extLst>
          </p:cNvPr>
          <p:cNvSpPr txBox="1"/>
          <p:nvPr/>
        </p:nvSpPr>
        <p:spPr>
          <a:xfrm>
            <a:off x="1936074" y="887731"/>
            <a:ext cx="1728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Sarajevo University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92CBB-2597-6543-9CF7-38C09D93168A}"/>
              </a:ext>
            </a:extLst>
          </p:cNvPr>
          <p:cNvSpPr txBox="1"/>
          <p:nvPr/>
        </p:nvSpPr>
        <p:spPr>
          <a:xfrm>
            <a:off x="4639066" y="872222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Shenandoah University</a:t>
            </a:r>
          </a:p>
        </p:txBody>
      </p:sp>
      <p:sp>
        <p:nvSpPr>
          <p:cNvPr id="31" name="Google Shape;142;p16">
            <a:extLst>
              <a:ext uri="{FF2B5EF4-FFF2-40B4-BE49-F238E27FC236}">
                <a16:creationId xmlns:a16="http://schemas.microsoft.com/office/drawing/2014/main" id="{ED4EBEB7-C88F-1340-88B9-068AFCF961BD}"/>
              </a:ext>
            </a:extLst>
          </p:cNvPr>
          <p:cNvSpPr/>
          <p:nvPr/>
        </p:nvSpPr>
        <p:spPr>
          <a:xfrm>
            <a:off x="3170241" y="2545570"/>
            <a:ext cx="2079720" cy="11352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B275D-98DF-CE49-9D1B-220185C2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/>
              <a:t>COIL Pilot Project Background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1DC22-CFAB-A34B-9A10-6579E633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026" y="1369219"/>
            <a:ext cx="8356324" cy="3263504"/>
          </a:xfrm>
        </p:spPr>
        <p:txBody>
          <a:bodyPr>
            <a:normAutofit/>
          </a:bodyPr>
          <a:lstStyle/>
          <a:p>
            <a:r>
              <a:rPr lang="en-US" dirty="0"/>
              <a:t>Barzinji Project:  A partnership between higher education institutions in the U.S., Malaysia, and Bosnia &amp; Herzegovina</a:t>
            </a:r>
          </a:p>
          <a:p>
            <a:pPr marL="139700" indent="0">
              <a:buNone/>
            </a:pPr>
            <a:endParaRPr lang="en-US" dirty="0"/>
          </a:p>
          <a:p>
            <a:r>
              <a:rPr lang="en-US" dirty="0"/>
              <a:t>Two phases in the COIL Pilot:</a:t>
            </a:r>
          </a:p>
          <a:p>
            <a:pPr marL="596900" lvl="1" indent="0">
              <a:buNone/>
            </a:pPr>
            <a:r>
              <a:rPr lang="en-US" dirty="0">
                <a:hlinkClick r:id="rId2"/>
              </a:rPr>
              <a:t>Phase I</a:t>
            </a:r>
            <a:r>
              <a:rPr lang="en-US" dirty="0"/>
              <a:t>–  COIL training for the faculty and staff from four universities</a:t>
            </a:r>
          </a:p>
          <a:p>
            <a:pPr marL="139700" indent="0">
              <a:buNone/>
            </a:pPr>
            <a:endParaRPr lang="en-US" dirty="0"/>
          </a:p>
          <a:p>
            <a:pPr marL="596900" lvl="1" indent="0">
              <a:buNone/>
            </a:pPr>
            <a:r>
              <a:rPr lang="en-US" dirty="0">
                <a:hlinkClick r:id="rId2"/>
              </a:rPr>
              <a:t>Phase II</a:t>
            </a:r>
            <a:r>
              <a:rPr lang="en-US" dirty="0"/>
              <a:t>– Our COIL collaboration with students throughout two semesters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2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4" y="273845"/>
            <a:ext cx="8754386" cy="481530"/>
          </a:xfrm>
        </p:spPr>
        <p:txBody>
          <a:bodyPr>
            <a:noAutofit/>
          </a:bodyPr>
          <a:lstStyle/>
          <a:p>
            <a:r>
              <a:rPr lang="en-US" sz="3600" dirty="0"/>
              <a:t>COIL Pilot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150" y="755375"/>
            <a:ext cx="8611262" cy="4002963"/>
          </a:xfrm>
        </p:spPr>
        <p:txBody>
          <a:bodyPr>
            <a:noAutofit/>
          </a:bodyPr>
          <a:lstStyle/>
          <a:p>
            <a:pPr marL="139700" indent="0">
              <a:buNone/>
            </a:pPr>
            <a:endParaRPr lang="bs-Latn-BA" sz="1600" dirty="0"/>
          </a:p>
          <a:p>
            <a:r>
              <a:rPr lang="en-US" sz="1800" dirty="0"/>
              <a:t>Introductions and virtual communication </a:t>
            </a:r>
            <a:r>
              <a:rPr lang="en-US" sz="1600" dirty="0"/>
              <a:t>(ZOOM; email, WhatsApp, Google Drive, Canvas, etc.)</a:t>
            </a:r>
          </a:p>
          <a:p>
            <a:pPr marL="139700" indent="0">
              <a:buNone/>
            </a:pPr>
            <a:endParaRPr lang="en-US" sz="1600" dirty="0"/>
          </a:p>
          <a:p>
            <a:r>
              <a:rPr lang="en-US" sz="1800" dirty="0"/>
              <a:t>Global teams of students</a:t>
            </a:r>
          </a:p>
          <a:p>
            <a:pPr lvl="1">
              <a:spcBef>
                <a:spcPts val="1000"/>
              </a:spcBef>
            </a:pPr>
            <a:r>
              <a:rPr lang="en-US" sz="1600" dirty="0"/>
              <a:t>Analyze national/country and international legal and professional frameworks, and instruments with regard to intercultural education, policies, and initiatives.</a:t>
            </a:r>
          </a:p>
          <a:p>
            <a:pPr lvl="1">
              <a:spcBef>
                <a:spcPts val="1000"/>
              </a:spcBef>
            </a:pPr>
            <a:r>
              <a:rPr lang="en-US" sz="1600" dirty="0"/>
              <a:t>Analyze and compare how intercultural values of equity, diversity, tolerance, solidarity and interreligious values are promoted in a university in the U.S. and in Bosnia &amp; Herzegovina</a:t>
            </a:r>
          </a:p>
          <a:p>
            <a:pPr lvl="1">
              <a:spcBef>
                <a:spcPts val="1000"/>
              </a:spcBef>
            </a:pPr>
            <a:r>
              <a:rPr lang="en-US" sz="1600" dirty="0"/>
              <a:t>Develop inclusive curricula, policy recommendations, and intercultural events.</a:t>
            </a:r>
          </a:p>
          <a:p>
            <a:pPr lvl="1">
              <a:spcBef>
                <a:spcPts val="1000"/>
              </a:spcBef>
            </a:pPr>
            <a:r>
              <a:rPr lang="en-US" sz="1600" dirty="0"/>
              <a:t>Create presentations and videos</a:t>
            </a:r>
          </a:p>
          <a:p>
            <a:pPr marL="596900" lvl="1" indent="0">
              <a:buNone/>
            </a:pPr>
            <a:endParaRPr lang="en-US" sz="1600" dirty="0"/>
          </a:p>
          <a:p>
            <a:r>
              <a:rPr lang="en-US" sz="1800" dirty="0"/>
              <a:t>Debrief and reflect</a:t>
            </a:r>
          </a:p>
          <a:p>
            <a:pPr marL="139700" indent="0">
              <a:buNone/>
            </a:pPr>
            <a:endParaRPr lang="bs-Latn-BA" sz="1600" dirty="0"/>
          </a:p>
        </p:txBody>
      </p:sp>
    </p:spTree>
    <p:extLst>
      <p:ext uri="{BB962C8B-B14F-4D97-AF65-F5344CB8AC3E}">
        <p14:creationId xmlns:p14="http://schemas.microsoft.com/office/powerpoint/2010/main" val="405094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2A67-B90C-48EB-8E07-88C49B0F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39700" algn="ctr"/>
            <a:r>
              <a:rPr lang="en-US" sz="3200" dirty="0"/>
              <a:t>Broader Context of the COIL Pilot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282CE-027F-4688-A995-4C264046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734" y="1369219"/>
            <a:ext cx="8873656" cy="3263504"/>
          </a:xfrm>
        </p:spPr>
        <p:txBody>
          <a:bodyPr>
            <a:normAutofit fontScale="77500" lnSpcReduction="20000"/>
          </a:bodyPr>
          <a:lstStyle/>
          <a:p>
            <a:pPr marL="139700" indent="0">
              <a:lnSpc>
                <a:spcPct val="150000"/>
              </a:lnSpc>
              <a:buNone/>
            </a:pPr>
            <a:r>
              <a:rPr lang="en-US" dirty="0"/>
              <a:t>Faculty: A professional learning community</a:t>
            </a:r>
          </a:p>
          <a:p>
            <a:pPr marL="139700" indent="0">
              <a:lnSpc>
                <a:spcPct val="150000"/>
              </a:lnSpc>
              <a:buNone/>
            </a:pPr>
            <a:r>
              <a:rPr lang="en-US" dirty="0"/>
              <a:t>Students:</a:t>
            </a:r>
          </a:p>
          <a:p>
            <a:pPr>
              <a:lnSpc>
                <a:spcPct val="150000"/>
              </a:lnSpc>
            </a:pPr>
            <a:r>
              <a:rPr lang="en-US" dirty="0"/>
              <a:t>Develop intercultural competencies for future teachers and educational leaders</a:t>
            </a:r>
          </a:p>
          <a:p>
            <a:pPr>
              <a:lnSpc>
                <a:spcPct val="150000"/>
              </a:lnSpc>
            </a:pPr>
            <a:r>
              <a:rPr lang="en-US" dirty="0"/>
              <a:t>Encourage academic mobility, overcoming mobility barriers and presentation to wider community</a:t>
            </a:r>
          </a:p>
          <a:p>
            <a:pPr>
              <a:lnSpc>
                <a:spcPct val="150000"/>
              </a:lnSpc>
            </a:pPr>
            <a:r>
              <a:rPr lang="en-US" dirty="0"/>
              <a:t>Learn about different cultural, historical, religious, educational backgrounds </a:t>
            </a:r>
          </a:p>
          <a:p>
            <a:pPr>
              <a:lnSpc>
                <a:spcPct val="150000"/>
              </a:lnSpc>
            </a:pPr>
            <a:r>
              <a:rPr lang="en-US" dirty="0"/>
              <a:t>Apply to jobs in educational systems, higher education, organizations as a model for reaching </a:t>
            </a:r>
            <a:r>
              <a:rPr lang="bs-Latn-BA" dirty="0"/>
              <a:t>equitable outcome</a:t>
            </a:r>
            <a:r>
              <a:rPr lang="en-US" dirty="0"/>
              <a:t>s.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4535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  <a:p>
            <a:pPr marL="139700" indent="0" algn="ctr">
              <a:buNone/>
            </a:pPr>
            <a:r>
              <a:rPr lang="en-US" dirty="0"/>
              <a:t>Thank you for your attention!</a:t>
            </a:r>
          </a:p>
          <a:p>
            <a:endParaRPr lang="bs-Latn-BA" dirty="0"/>
          </a:p>
          <a:p>
            <a:r>
              <a:rPr lang="en-US" dirty="0"/>
              <a:t>Dina Sijamhodžić-Nadarević, PhD, Associate Professor, University of Sarajevo.  Email: dina.sijamhodzic-nadarevic@fin.unsa.ba</a:t>
            </a:r>
          </a:p>
          <a:p>
            <a:br>
              <a:rPr lang="en-US" dirty="0"/>
            </a:br>
            <a:r>
              <a:rPr lang="en-US" dirty="0"/>
              <a:t>Catherine Dunn Shiffman, PhD, Professor, Shenandoah University. Email: cshiffma@su.edu;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89333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453</Words>
  <Application>Microsoft Macintosh PowerPoint</Application>
  <PresentationFormat>On-screen Show (16:9)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Simple Light</vt:lpstr>
      <vt:lpstr>Office Theme</vt:lpstr>
      <vt:lpstr>  Investigating Intercultural and Interreligious Values in Education Preparation Programs:  A COIL Process During a Pandemic </vt:lpstr>
      <vt:lpstr>Preparing Teachers and Educational Leaders to Advocate for  Equitable Outcomes in Education Systems and Organizations</vt:lpstr>
      <vt:lpstr>Collaborative Online International Learning (COIL) Project</vt:lpstr>
      <vt:lpstr>COIL Pilot Project Background</vt:lpstr>
      <vt:lpstr>COIL Pilot Activities</vt:lpstr>
      <vt:lpstr>Broader Context of the COIL Pilot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COIL Project:  Intercultural and Interreligious Values in College Education Programs</dc:title>
  <dc:creator>dina.sijamhodzic</dc:creator>
  <cp:lastModifiedBy>Shiffman, Catherine Dunn.</cp:lastModifiedBy>
  <cp:revision>44</cp:revision>
  <dcterms:modified xsi:type="dcterms:W3CDTF">2021-05-22T19:46:49Z</dcterms:modified>
</cp:coreProperties>
</file>