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8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8" r:id="rId6"/>
    <p:sldId id="269" r:id="rId7"/>
    <p:sldId id="270" r:id="rId8"/>
    <p:sldId id="271" r:id="rId9"/>
    <p:sldId id="261" r:id="rId10"/>
    <p:sldId id="263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>
        <p:scale>
          <a:sx n="116" d="100"/>
          <a:sy n="116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0BA3D-3F93-4FF8-9E65-524D5151E300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758D4-92CC-4E2A-9AAC-08C356A1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8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3C8-3161-49CF-998B-E2C324176A6E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854-D0D1-462C-941A-9148C6A344CD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24C-2FB3-4310-B56A-CA2803C38053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9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3784-1DBD-446A-96A8-BACB6916B6D8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3B1-FC83-4E07-BE61-A313AED59B83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6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BCD8-7941-4C64-AE33-14263B6FABF3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A0D3-87FD-42E4-AA92-B941EED9D0E9}" type="datetime1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59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ADC6-9082-4622-95B3-726ACBFC089D}" type="datetime1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DFB-3DA4-4F9B-A54D-6F988767EEBC}" type="datetime1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3125-69D7-4E21-B464-9045AF0084AC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E320-F6D0-4CFF-B66E-F545E74E21B2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681AC179-9264-429F-964C-136CCEE89507}" type="datetime1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1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981" b="7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854" y="699876"/>
            <a:ext cx="6952388" cy="16036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56DE9-4283-43FA-AFC5-E3E14F88F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300" dirty="0">
                <a:solidFill>
                  <a:srgbClr val="FFFFFF"/>
                </a:solidFill>
              </a:rPr>
              <a:t>ELWB 2021 Conference</a:t>
            </a:r>
          </a:p>
          <a:p>
            <a:pPr>
              <a:lnSpc>
                <a:spcPct val="120000"/>
              </a:lnSpc>
            </a:pPr>
            <a:r>
              <a:rPr lang="en-US" sz="1300" dirty="0">
                <a:solidFill>
                  <a:srgbClr val="FFFFFF"/>
                </a:solidFill>
              </a:rPr>
              <a:t>Presenter: Robbin Parker, Doctoral Candidate, DePaul University, Chicago, IL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8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ACTION PLAN FOR DIVERSITY, EQUITY, AND INCLUSION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Tangible &amp; Measurable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Transformative process – policies, practices, cultures, and programs (Institutions: Education, Businesses)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Identify issues, establish the change process, implement the plan, &amp; continual assessment monitoring the effectiveness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Transparent dialogue of awareness and consciousness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C04A53-CCA5-4549-8508-0D7434E6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5911B-1E2F-489E-97EF-A15A9299E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19D4F1-CE65-4D74-A168-F27C15F1B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88" r="25677" b="-1"/>
          <a:stretch/>
        </p:blipFill>
        <p:spPr>
          <a:xfrm>
            <a:off x="20" y="10"/>
            <a:ext cx="6095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25718"/>
            <a:ext cx="4057650" cy="477078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972" y="762000"/>
            <a:ext cx="3825025" cy="5334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SUMMARY</a:t>
            </a:r>
          </a:p>
          <a:p>
            <a:pPr marL="0" indent="0">
              <a:buNone/>
            </a:pPr>
            <a:r>
              <a:rPr lang="en-US" dirty="0"/>
              <a:t>This presentation aimed to provide key takeaways to begin a transformational process within the systems of education and corporations for individuals identifying as BIPOC.  It is time to move the theories of action toward an actionable plan of change!!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BF461B-42CB-4724-B656-91E47A73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1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762001"/>
            <a:ext cx="5008696" cy="11410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59698"/>
            <a:ext cx="4479398" cy="383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THANK YOU FOR ATTENTION!!</a:t>
            </a:r>
          </a:p>
        </p:txBody>
      </p:sp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80" r="21969" b="-2"/>
          <a:stretch/>
        </p:blipFill>
        <p:spPr>
          <a:xfrm>
            <a:off x="6639965" y="1114197"/>
            <a:ext cx="4629606" cy="4629606"/>
          </a:xfrm>
          <a:custGeom>
            <a:avLst/>
            <a:gdLst/>
            <a:ahLst/>
            <a:cxnLst/>
            <a:rect l="l" t="t" r="r" b="b"/>
            <a:pathLst>
              <a:path w="4629606" h="4629606">
                <a:moveTo>
                  <a:pt x="2314803" y="0"/>
                </a:moveTo>
                <a:cubicBezTo>
                  <a:pt x="3593233" y="0"/>
                  <a:pt x="4629606" y="1036373"/>
                  <a:pt x="4629606" y="2314803"/>
                </a:cubicBezTo>
                <a:cubicBezTo>
                  <a:pt x="4629606" y="3593233"/>
                  <a:pt x="3593233" y="4629606"/>
                  <a:pt x="2314803" y="4629606"/>
                </a:cubicBezTo>
                <a:cubicBezTo>
                  <a:pt x="1036373" y="4629606"/>
                  <a:pt x="0" y="3593233"/>
                  <a:pt x="0" y="2314803"/>
                </a:cubicBezTo>
                <a:cubicBezTo>
                  <a:pt x="0" y="1036373"/>
                  <a:pt x="1036373" y="0"/>
                  <a:pt x="2314803" y="0"/>
                </a:cubicBezTo>
                <a:close/>
              </a:path>
            </a:pathLst>
          </a:cu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3B104C-14C8-4412-912D-8DBFB9F5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Presenter</a:t>
            </a:r>
          </a:p>
          <a:p>
            <a:r>
              <a:rPr lang="en-US" dirty="0"/>
              <a:t>Key Takeaways</a:t>
            </a:r>
          </a:p>
          <a:p>
            <a:r>
              <a:rPr lang="en-US" dirty="0"/>
              <a:t>So what, now what!!</a:t>
            </a:r>
          </a:p>
          <a:p>
            <a:r>
              <a:rPr lang="en-US" dirty="0"/>
              <a:t>Action Plan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8ACA9A-B3B2-4DCA-AA62-FD3C6959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FDE77F2-18D0-49FF-860C-62E2AC42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A22715-D05D-465E-A9CB-5AD7BC6C9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1280" r="21969" b="-2"/>
          <a:stretch/>
        </p:blipFill>
        <p:spPr>
          <a:xfrm>
            <a:off x="733196" y="1114197"/>
            <a:ext cx="4629606" cy="4629606"/>
          </a:xfrm>
          <a:custGeom>
            <a:avLst/>
            <a:gdLst/>
            <a:ahLst/>
            <a:cxnLst/>
            <a:rect l="l" t="t" r="r" b="b"/>
            <a:pathLst>
              <a:path w="4629606" h="4629606">
                <a:moveTo>
                  <a:pt x="2314803" y="0"/>
                </a:moveTo>
                <a:cubicBezTo>
                  <a:pt x="3593233" y="0"/>
                  <a:pt x="4629606" y="1036373"/>
                  <a:pt x="4629606" y="2314803"/>
                </a:cubicBezTo>
                <a:cubicBezTo>
                  <a:pt x="4629606" y="3593233"/>
                  <a:pt x="3593233" y="4629606"/>
                  <a:pt x="2314803" y="4629606"/>
                </a:cubicBezTo>
                <a:cubicBezTo>
                  <a:pt x="1036373" y="4629606"/>
                  <a:pt x="0" y="3593233"/>
                  <a:pt x="0" y="2314803"/>
                </a:cubicBezTo>
                <a:cubicBezTo>
                  <a:pt x="0" y="1036373"/>
                  <a:pt x="1036373" y="0"/>
                  <a:pt x="2314803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80" y="2286001"/>
            <a:ext cx="4009639" cy="2286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EEC36984-C3F2-4E8E-A2FE-DBD0A11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587" y="762000"/>
            <a:ext cx="4719484" cy="580594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700" b="1" dirty="0"/>
              <a:t>ABOUT THE PRESENTER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dirty="0"/>
              <a:t>Current Schooling: Doctoral Candidate at DePaul University, Chicago, Illinois (U.S.)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Concentration: PhD in Educational Leadership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Research Focus: Institutional Effectiveness/Retention/Diversity/Academic Support Resources for African American Engineering Students in Higher Education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Degrees: B.S. in Computer Science (DeVry University), M.S. in Information System Management (DeVry University), M.S. in Criminal Justice (Lewis University)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Profession – Law Enforcement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Areas of importance: My family, friends, loved one, education, &amp; STEM education for BIPOC Individuals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E7C4CD-805B-4EE1-8592-A1FB52A8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5911B-1E2F-489E-97EF-A15A9299E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19D4F1-CE65-4D74-A168-F27C15F1B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4988" r="25677" b="-1"/>
          <a:stretch/>
        </p:blipFill>
        <p:spPr>
          <a:xfrm>
            <a:off x="20" y="10"/>
            <a:ext cx="6095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25718"/>
            <a:ext cx="4057650" cy="477078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287" y="442126"/>
            <a:ext cx="4546076" cy="60792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KEY TAKEAWAYS</a:t>
            </a:r>
          </a:p>
          <a:p>
            <a:r>
              <a:rPr lang="en-US" dirty="0"/>
              <a:t>Slow progress</a:t>
            </a:r>
          </a:p>
          <a:p>
            <a:r>
              <a:rPr lang="en-US" dirty="0"/>
              <a:t>From theory to action (Tinto, 2006)</a:t>
            </a:r>
          </a:p>
          <a:p>
            <a:r>
              <a:rPr lang="en-US" dirty="0"/>
              <a:t>Collaboration of entities</a:t>
            </a:r>
          </a:p>
          <a:p>
            <a:r>
              <a:rPr lang="en-US" dirty="0"/>
              <a:t>Action Plan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7945AE-7993-4228-9A59-F9FBC31F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011" y="2286000"/>
            <a:ext cx="9778313" cy="4015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Takeaways – Slow Progress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Although, there is an abundance of research documenting inequity for BIPOC individuals within various institutions, the road to equity still seems to be a panacea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Disparities in education, housing, employment, economics, healthcare, criminal justice, politics, and so many other aspects of BIPOC individuals lives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Systemic Issues (grounded in discriminatory and oppressive practices): racism, sexism, classism, ageism, “the ism”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Connectivity of disparities and issues: mindset, accountability, implicit/explicit bias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72F2F0-93EC-4C35-A735-7701C2CD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810" y="569587"/>
            <a:ext cx="9238434" cy="857559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011" y="1705232"/>
            <a:ext cx="9778313" cy="49179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Takeaways – Slow Progress in Education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Engineering Bachelor Degrees by Ethnicity (2011 – 2019 Attainment Rate)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Engineering Bachelor Degrees by Gender (2011 – 2019 Attainment Rate)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Roy, 2019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3B7C41-1913-4B38-996F-C28B6DC95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0428"/>
              </p:ext>
            </p:extLst>
          </p:nvPr>
        </p:nvGraphicFramePr>
        <p:xfrm>
          <a:off x="1425146" y="5429785"/>
          <a:ext cx="6906391" cy="55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807">
                  <a:extLst>
                    <a:ext uri="{9D8B030D-6E8A-4147-A177-3AD203B41FA5}">
                      <a16:colId xmlns:a16="http://schemas.microsoft.com/office/drawing/2014/main" val="1812577348"/>
                    </a:ext>
                  </a:extLst>
                </a:gridCol>
                <a:gridCol w="707884">
                  <a:extLst>
                    <a:ext uri="{9D8B030D-6E8A-4147-A177-3AD203B41FA5}">
                      <a16:colId xmlns:a16="http://schemas.microsoft.com/office/drawing/2014/main" val="1727258478"/>
                    </a:ext>
                  </a:extLst>
                </a:gridCol>
                <a:gridCol w="671581">
                  <a:extLst>
                    <a:ext uri="{9D8B030D-6E8A-4147-A177-3AD203B41FA5}">
                      <a16:colId xmlns:a16="http://schemas.microsoft.com/office/drawing/2014/main" val="2263175569"/>
                    </a:ext>
                  </a:extLst>
                </a:gridCol>
                <a:gridCol w="689731">
                  <a:extLst>
                    <a:ext uri="{9D8B030D-6E8A-4147-A177-3AD203B41FA5}">
                      <a16:colId xmlns:a16="http://schemas.microsoft.com/office/drawing/2014/main" val="3445154752"/>
                    </a:ext>
                  </a:extLst>
                </a:gridCol>
                <a:gridCol w="644355">
                  <a:extLst>
                    <a:ext uri="{9D8B030D-6E8A-4147-A177-3AD203B41FA5}">
                      <a16:colId xmlns:a16="http://schemas.microsoft.com/office/drawing/2014/main" val="2848744982"/>
                    </a:ext>
                  </a:extLst>
                </a:gridCol>
                <a:gridCol w="651980">
                  <a:extLst>
                    <a:ext uri="{9D8B030D-6E8A-4147-A177-3AD203B41FA5}">
                      <a16:colId xmlns:a16="http://schemas.microsoft.com/office/drawing/2014/main" val="3810334274"/>
                    </a:ext>
                  </a:extLst>
                </a:gridCol>
                <a:gridCol w="606690">
                  <a:extLst>
                    <a:ext uri="{9D8B030D-6E8A-4147-A177-3AD203B41FA5}">
                      <a16:colId xmlns:a16="http://schemas.microsoft.com/office/drawing/2014/main" val="2721599498"/>
                    </a:ext>
                  </a:extLst>
                </a:gridCol>
                <a:gridCol w="712583">
                  <a:extLst>
                    <a:ext uri="{9D8B030D-6E8A-4147-A177-3AD203B41FA5}">
                      <a16:colId xmlns:a16="http://schemas.microsoft.com/office/drawing/2014/main" val="3931334503"/>
                    </a:ext>
                  </a:extLst>
                </a:gridCol>
                <a:gridCol w="780912">
                  <a:extLst>
                    <a:ext uri="{9D8B030D-6E8A-4147-A177-3AD203B41FA5}">
                      <a16:colId xmlns:a16="http://schemas.microsoft.com/office/drawing/2014/main" val="4101840111"/>
                    </a:ext>
                  </a:extLst>
                </a:gridCol>
                <a:gridCol w="741868">
                  <a:extLst>
                    <a:ext uri="{9D8B030D-6E8A-4147-A177-3AD203B41FA5}">
                      <a16:colId xmlns:a16="http://schemas.microsoft.com/office/drawing/2014/main" val="17109397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8460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18.40%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18.90%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19.10%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19.90%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20.90%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21.30%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21.90%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22.50%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747375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81.90%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81.60%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81.10%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80.90%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80.10%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79.10%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78.70%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77.50%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60781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69C5E5B-81A0-4888-ACA1-3FA28A09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94946"/>
              </p:ext>
            </p:extLst>
          </p:nvPr>
        </p:nvGraphicFramePr>
        <p:xfrm>
          <a:off x="1365427" y="2752231"/>
          <a:ext cx="6303010" cy="1726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174">
                  <a:extLst>
                    <a:ext uri="{9D8B030D-6E8A-4147-A177-3AD203B41FA5}">
                      <a16:colId xmlns:a16="http://schemas.microsoft.com/office/drawing/2014/main" val="3225248124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1982821728"/>
                    </a:ext>
                  </a:extLst>
                </a:gridCol>
                <a:gridCol w="576649">
                  <a:extLst>
                    <a:ext uri="{9D8B030D-6E8A-4147-A177-3AD203B41FA5}">
                      <a16:colId xmlns:a16="http://schemas.microsoft.com/office/drawing/2014/main" val="1252580632"/>
                    </a:ext>
                  </a:extLst>
                </a:gridCol>
                <a:gridCol w="560174">
                  <a:extLst>
                    <a:ext uri="{9D8B030D-6E8A-4147-A177-3AD203B41FA5}">
                      <a16:colId xmlns:a16="http://schemas.microsoft.com/office/drawing/2014/main" val="4006479813"/>
                    </a:ext>
                  </a:extLst>
                </a:gridCol>
                <a:gridCol w="635639">
                  <a:extLst>
                    <a:ext uri="{9D8B030D-6E8A-4147-A177-3AD203B41FA5}">
                      <a16:colId xmlns:a16="http://schemas.microsoft.com/office/drawing/2014/main" val="45334083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942024632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60347984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4023639265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984945474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5939847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Ethnicity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644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 or African American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289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274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911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Asian American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023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700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Unknown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3839516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C8E96-22D8-4166-AEB6-40570229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011" y="2286000"/>
            <a:ext cx="9778313" cy="3810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Takeaways – From Theory to 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Tinto’s article provided the foundation for developing this presentation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Struggle to achieve equity for BIPOC individuals has been constant for over a century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do we move from theory to action – through developing, implementing, and monitoring an action plan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Tinto, 2006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1D5C98-F6EC-4F26-A922-7BEA0261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3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011" y="2285999"/>
            <a:ext cx="9885405" cy="418070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Key Takeaways – Collaboration/Partnership of Entities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The path to sustainable equity and change entails a collaboration &amp; partnership with: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Higher Education, corporations, rural/urban K-12 school systems, non-profit organizations, &amp; U.S. Department of Education federally funded college preparatory programs (Trio: Upward Bound, McNair Scholars, GearUp)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Advocates within these entities need to use their collective voice and power toward leveling the playing field of equity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DA630C-32CF-49CA-94C9-1B592A75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sert sand dunes with line patterns">
            <a:extLst>
              <a:ext uri="{FF2B5EF4-FFF2-40B4-BE49-F238E27FC236}">
                <a16:creationId xmlns:a16="http://schemas.microsoft.com/office/drawing/2014/main" id="{DB469EC1-F3E7-47A5-91DE-BBEDBAC22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981" b="749"/>
          <a:stretch/>
        </p:blipFill>
        <p:spPr>
          <a:xfrm>
            <a:off x="1" y="-127809"/>
            <a:ext cx="12191999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7B080E6-308F-4DD8-A448-707DFB83C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8637" y="1"/>
            <a:ext cx="8894726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80000">
                <a:srgbClr val="000000">
                  <a:alpha val="0"/>
                </a:srgbClr>
              </a:gs>
              <a:gs pos="51000">
                <a:srgbClr val="00000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F76D3-6BA0-41A6-BDFF-70D5A69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523999"/>
            <a:ext cx="7620000" cy="19050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Footprints of humanity, equality for bipoc indivIduals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BA6-9B20-4FBE-B6BC-DBA0C4ED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12" y="4161329"/>
            <a:ext cx="7714388" cy="11726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rgbClr val="FFFFFF"/>
                </a:solidFill>
              </a:rPr>
              <a:t>SO WHAT, NOW WHAT!!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3228" y="3795164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9C6D1B-DC42-4207-9581-59FDC552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816</Words>
  <Application>Microsoft Office PowerPoint</Application>
  <PresentationFormat>Widescreen</PresentationFormat>
  <Paragraphs>185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Trade Gothic Next Cond</vt:lpstr>
      <vt:lpstr>Trade Gothic Next Light</vt:lpstr>
      <vt:lpstr>Wingdings</vt:lpstr>
      <vt:lpstr>PortalVTI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  <vt:lpstr>Footprints of humanity, equality for bipoc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Robbin</dc:creator>
  <cp:lastModifiedBy>Parker, Robbin</cp:lastModifiedBy>
  <cp:revision>42</cp:revision>
  <dcterms:created xsi:type="dcterms:W3CDTF">2021-05-08T20:54:20Z</dcterms:created>
  <dcterms:modified xsi:type="dcterms:W3CDTF">2021-06-03T01:01:03Z</dcterms:modified>
</cp:coreProperties>
</file>